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2" r:id="rId9"/>
    <p:sldId id="263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BD40-ACEA-474E-B0D2-5B403F64684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4958-8CAB-4E90-BDAE-A4B0D16A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4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BD40-ACEA-474E-B0D2-5B403F64684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4958-8CAB-4E90-BDAE-A4B0D16A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86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BD40-ACEA-474E-B0D2-5B403F64684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4958-8CAB-4E90-BDAE-A4B0D16A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62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BD40-ACEA-474E-B0D2-5B403F64684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4958-8CAB-4E90-BDAE-A4B0D16A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91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BD40-ACEA-474E-B0D2-5B403F64684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4958-8CAB-4E90-BDAE-A4B0D16A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17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BD40-ACEA-474E-B0D2-5B403F64684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4958-8CAB-4E90-BDAE-A4B0D16A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55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BD40-ACEA-474E-B0D2-5B403F64684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4958-8CAB-4E90-BDAE-A4B0D16A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17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BD40-ACEA-474E-B0D2-5B403F64684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4958-8CAB-4E90-BDAE-A4B0D16A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54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BD40-ACEA-474E-B0D2-5B403F64684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4958-8CAB-4E90-BDAE-A4B0D16A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64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BD40-ACEA-474E-B0D2-5B403F64684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4958-8CAB-4E90-BDAE-A4B0D16A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89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BD40-ACEA-474E-B0D2-5B403F64684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4958-8CAB-4E90-BDAE-A4B0D16A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13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BD40-ACEA-474E-B0D2-5B403F64684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4958-8CAB-4E90-BDAE-A4B0D16A2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COPD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Yogini Raste </a:t>
            </a:r>
          </a:p>
          <a:p>
            <a:r>
              <a:rPr lang="en-GB" dirty="0" smtClean="0"/>
              <a:t>Consultant Chest Physician</a:t>
            </a:r>
          </a:p>
          <a:p>
            <a:r>
              <a:rPr lang="en-GB" dirty="0" smtClean="0"/>
              <a:t>Croydon University Hospital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477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COPD – the ‘Missing Millions’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UK approx. 900,000 formally diagnosed with COPD, but an estimated 2 million remain undiagnosed</a:t>
            </a:r>
          </a:p>
          <a:p>
            <a:r>
              <a:rPr lang="en-GB" dirty="0" smtClean="0"/>
              <a:t>Importance of early diagnosis – help people with quitting smoking, starting medications, treating infections early and getting active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77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COPD?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COPD stands for chronic obstructive pulmonary disease – a term that covers conditions including emphysema and chronic bronchitis </a:t>
            </a:r>
          </a:p>
          <a:p>
            <a:r>
              <a:rPr lang="en-GB" dirty="0" smtClean="0"/>
              <a:t>Chronic bronchitis – inflammation and narrowing of the airways</a:t>
            </a:r>
          </a:p>
          <a:p>
            <a:r>
              <a:rPr lang="en-GB" dirty="0" smtClean="0"/>
              <a:t>Emphysema – destruction of the alveoli causing reduction in ability of lungs to perform gas exchange; air also gets stuck, ‘gas trapping’</a:t>
            </a:r>
          </a:p>
          <a:p>
            <a:r>
              <a:rPr lang="en-GB" dirty="0" smtClean="0"/>
              <a:t>Both these processes make it more difficult to move air in and out of the lungs</a:t>
            </a:r>
          </a:p>
          <a:p>
            <a:r>
              <a:rPr lang="en-GB" dirty="0" smtClean="0"/>
              <a:t>Symptoms: breathlessness, wheeze, cough, sputum/mucus; can get recurrent infections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61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www.livingwellwithcopd.com/DATA/TEXTEDOC/COPD---Obstructive-Chronic-Bronchitis-or-Emphysem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600" y="803564"/>
            <a:ext cx="9206855" cy="5155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111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Pulmonary emphysema | Radiology Reference Article | Radiopaedia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039" y="1825624"/>
            <a:ext cx="5010422" cy="454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Normal chest CT - lung window | Radiology Case | Radiopaedia.o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91" y="1825625"/>
            <a:ext cx="4408054" cy="442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85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CT</a:t>
            </a:r>
            <a:endParaRPr lang="en-GB" dirty="0"/>
          </a:p>
        </p:txBody>
      </p:sp>
      <p:pic>
        <p:nvPicPr>
          <p:cNvPr id="4098" name="Picture 2" descr="Blebs, Bullae and Spontaneous Pneumothorax – Thoracic Surger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144" y="1431420"/>
            <a:ext cx="6109011" cy="438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819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COPD?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GB" dirty="0" smtClean="0"/>
              <a:t>COPD is predominantly caused by smoking </a:t>
            </a:r>
            <a:endParaRPr lang="en-GB" dirty="0"/>
          </a:p>
          <a:p>
            <a:r>
              <a:rPr lang="en-GB" dirty="0" smtClean="0"/>
              <a:t>In the developing world, it is also associated with exposure to smoke from open fires</a:t>
            </a:r>
          </a:p>
          <a:p>
            <a:r>
              <a:rPr lang="en-GB" dirty="0" smtClean="0"/>
              <a:t>Passive smoking can also cause respiratory symptoms, especially in children</a:t>
            </a:r>
          </a:p>
          <a:p>
            <a:r>
              <a:rPr lang="en-GB" dirty="0" smtClean="0"/>
              <a:t>Smoking cannabis with tobacco has a superadded effect on the lungs causing emphysema </a:t>
            </a:r>
          </a:p>
          <a:p>
            <a:r>
              <a:rPr lang="en-GB" dirty="0" smtClean="0"/>
              <a:t>People who have an enzyme deficiency (alpha-1-antitrypsin) are also more at risk if they smoke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91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Symptoms</a:t>
            </a:r>
          </a:p>
          <a:p>
            <a:r>
              <a:rPr lang="en-GB" dirty="0" smtClean="0"/>
              <a:t>Smoking history</a:t>
            </a:r>
          </a:p>
          <a:p>
            <a:r>
              <a:rPr lang="en-GB" dirty="0" smtClean="0"/>
              <a:t>Spirometry – breathing test measuring the flow of air out of the lungs</a:t>
            </a:r>
          </a:p>
          <a:p>
            <a:endParaRPr lang="en-GB" dirty="0"/>
          </a:p>
        </p:txBody>
      </p:sp>
      <p:pic>
        <p:nvPicPr>
          <p:cNvPr id="2052" name="Picture 4" descr="A nurse standing next to a man sitting down. The man is blowing into a tube connected to a handheld recording uni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939" y="3919249"/>
            <a:ext cx="304800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627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COPD as a multisystem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Respiratory </a:t>
            </a:r>
          </a:p>
          <a:p>
            <a:r>
              <a:rPr lang="en-GB" dirty="0" smtClean="0"/>
              <a:t>Skeletal muscle dysfunction </a:t>
            </a:r>
          </a:p>
          <a:p>
            <a:r>
              <a:rPr lang="en-GB" dirty="0" smtClean="0"/>
              <a:t>Weight loss</a:t>
            </a:r>
          </a:p>
          <a:p>
            <a:r>
              <a:rPr lang="en-GB" dirty="0" smtClean="0"/>
              <a:t>Cardiovascular disease</a:t>
            </a:r>
          </a:p>
          <a:p>
            <a:r>
              <a:rPr lang="en-GB" dirty="0" smtClean="0"/>
              <a:t>Osteoporosis</a:t>
            </a:r>
          </a:p>
          <a:p>
            <a:r>
              <a:rPr lang="en-GB" dirty="0" smtClean="0"/>
              <a:t>Depression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29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activity in COPD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Importance in keeping people out of hospital, reducing the risk of them getting readmitted </a:t>
            </a:r>
          </a:p>
          <a:p>
            <a:r>
              <a:rPr lang="en-GB" dirty="0" smtClean="0"/>
              <a:t>Reduced physical activity is the strongest predictor of mortality in COPD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272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273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COPD </vt:lpstr>
      <vt:lpstr>What is COPD?</vt:lpstr>
      <vt:lpstr>PowerPoint Presentation</vt:lpstr>
      <vt:lpstr>CT </vt:lpstr>
      <vt:lpstr>CT</vt:lpstr>
      <vt:lpstr>What is COPD?</vt:lpstr>
      <vt:lpstr>Diagnosis</vt:lpstr>
      <vt:lpstr>COPD as a multisystem disease</vt:lpstr>
      <vt:lpstr>Physical activity in COPD</vt:lpstr>
      <vt:lpstr>COPD – the ‘Missing Millions’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COPD</dc:title>
  <dc:creator>Raste Yogini</dc:creator>
  <cp:lastModifiedBy>Raste Yogini</cp:lastModifiedBy>
  <cp:revision>5</cp:revision>
  <dcterms:created xsi:type="dcterms:W3CDTF">2021-11-02T22:41:09Z</dcterms:created>
  <dcterms:modified xsi:type="dcterms:W3CDTF">2021-11-02T23:07:56Z</dcterms:modified>
</cp:coreProperties>
</file>